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256" r:id="rId5"/>
    <p:sldId id="306" r:id="rId6"/>
    <p:sldId id="262" r:id="rId7"/>
    <p:sldId id="308" r:id="rId8"/>
    <p:sldId id="303" r:id="rId9"/>
    <p:sldId id="304" r:id="rId10"/>
    <p:sldId id="307" r:id="rId11"/>
    <p:sldId id="297" r:id="rId12"/>
    <p:sldId id="300" r:id="rId13"/>
    <p:sldId id="266" r:id="rId14"/>
    <p:sldId id="305" r:id="rId15"/>
    <p:sldId id="309" r:id="rId16"/>
    <p:sldId id="276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13284FA4-DDF6-4365-B1CC-1F371BCE1E07}">
          <p14:sldIdLst>
            <p14:sldId id="256"/>
            <p14:sldId id="306"/>
            <p14:sldId id="262"/>
            <p14:sldId id="308"/>
            <p14:sldId id="303"/>
            <p14:sldId id="304"/>
            <p14:sldId id="307"/>
            <p14:sldId id="297"/>
            <p14:sldId id="300"/>
            <p14:sldId id="266"/>
            <p14:sldId id="305"/>
            <p14:sldId id="30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804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C54730-5EBA-4920-A6C4-7F8458A7F940}" type="datetime1">
              <a:rPr lang="it-IT" smtClean="0"/>
              <a:t>29/02/2024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1C34-318D-43A8-83F5-3AC8647FE75E}" type="datetime1">
              <a:rPr lang="it-IT" smtClean="0"/>
              <a:pPr/>
              <a:t>29/02/2024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95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650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5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000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2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27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973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640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260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98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963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468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58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di merca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uto d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sull'icona per aggiungere l'elemento grafico SmartArt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4 pers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8 pers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7" name="Segnaposto immagin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6" name="Segnaposto immagin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4" name="Segnaposto testo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2" name="Segnaposto testo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59" name="Segnaposto testo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3" name="Segnaposto testo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0" name="Segnaposto testo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4" name="Segnaposto testo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1" name="Segnaposto testo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65" name="Segnaposto testo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Segnaposto data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emento gra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4" name="Segnaposto tes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5" name="Segnaposto tes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6" name="Segnaposto tes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sp>
        <p:nvSpPr>
          <p:cNvPr id="37" name="Segnaposto tes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Fai clic per modificare lo stile del testo dello schema.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data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 IL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IL TESTO DELLO SCHEMA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4010" y="4434840"/>
            <a:ext cx="10453802" cy="1122202"/>
          </a:xfrm>
        </p:spPr>
        <p:txBody>
          <a:bodyPr rtlCol="0"/>
          <a:lstStyle/>
          <a:p>
            <a:pPr rtl="0"/>
            <a:r>
              <a:rPr lang="it-IT" sz="2400" dirty="0">
                <a:solidFill>
                  <a:schemeClr val="tx1"/>
                </a:solidFill>
                <a:cs typeface="Helvetica" panose="020B0604020202020204" pitchFamily="34" charset="0"/>
              </a:rPr>
              <a:t>ANALISI AUDIO ORIENTATA ALLA RILEVAZIONE DI SITUAZIONI DI PERICOLO: REALIZZAZIONE DI UN PROTOTIPO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4009" y="5586890"/>
            <a:ext cx="10453802" cy="396660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Helvetica" panose="020B0604020202020204" pitchFamily="34" charset="0"/>
              </a:rPr>
              <a:t>PRADEEP AROULMOJI</a:t>
            </a: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A2E93F50-F9CC-481C-3606-FE75FEAC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6456FD86-ECC7-9FDE-A27D-39CAC4CEF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73515"/>
            <a:ext cx="8421688" cy="1325563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DEMO</a:t>
            </a: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5FCD8E89-B549-0800-3158-1D0D0DA65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5B1BF342-B435-066E-B11A-E0E77EDDA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  <p:pic>
        <p:nvPicPr>
          <p:cNvPr id="4" name="simu.8mp4">
            <a:hlinkClick r:id="" action="ppaction://media"/>
            <a:extLst>
              <a:ext uri="{FF2B5EF4-FFF2-40B4-BE49-F238E27FC236}">
                <a16:creationId xmlns:a16="http://schemas.microsoft.com/office/drawing/2014/main" id="{FD6C2C94-6461-5A0D-AB61-6E8EE1AA27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22503" y="1932709"/>
            <a:ext cx="7746994" cy="440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73515"/>
            <a:ext cx="8421688" cy="1325563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Alcuni risultati 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D2186069-FC8E-433D-9BB4-942220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Presentazione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solidFill>
                  <a:schemeClr val="tx1"/>
                </a:solidFill>
              </a:rPr>
              <a:pPr rtl="0"/>
              <a:t>11</a:t>
            </a:fld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BAB7D657-8BD3-A809-852A-ED5D818EC64B}"/>
              </a:ext>
            </a:extLst>
          </p:cNvPr>
          <p:cNvSpPr txBox="1">
            <a:spLocks/>
          </p:cNvSpPr>
          <p:nvPr/>
        </p:nvSpPr>
        <p:spPr>
          <a:xfrm>
            <a:off x="1565885" y="2255638"/>
            <a:ext cx="9406915" cy="420114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it-IT" dirty="0"/>
          </a:p>
          <a:p>
            <a:pPr marL="285750" indent="-285750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8EF1698-A53E-4CCC-814C-4C622D02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37" y="1990947"/>
            <a:ext cx="5180120" cy="36260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0A06AA3-A6E6-E4D7-3713-1F05A981E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901" y="1990946"/>
            <a:ext cx="4834777" cy="3626083"/>
          </a:xfrm>
          <a:prstGeom prst="rect">
            <a:avLst/>
          </a:prstGeom>
        </p:spPr>
      </p:pic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A6192776-43CF-4EF9-2E29-0B8DCB2B3510}"/>
              </a:ext>
            </a:extLst>
          </p:cNvPr>
          <p:cNvSpPr txBox="1">
            <a:spLocks/>
          </p:cNvSpPr>
          <p:nvPr/>
        </p:nvSpPr>
        <p:spPr>
          <a:xfrm>
            <a:off x="1352939" y="5617029"/>
            <a:ext cx="9156440" cy="4201145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800" dirty="0">
                <a:solidFill>
                  <a:schemeClr val="tx1"/>
                </a:solidFill>
              </a:rPr>
              <a:t>MATRICE DI CONFUSIONE                                               ROC</a:t>
            </a: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FC942BB8-4311-DCA7-97D5-D8F74C392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7" name="Immagine 6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CE9BBD29-6FED-128F-7FC0-6F015F9A1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7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CONCLUSIONI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tx1"/>
                </a:solidFill>
              </a:rPr>
              <a:t>STATO PROTOTIPO: PRONTO PER ESSERE INTEGRATO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8A342DA-D8B0-1BF8-5A21-99A70551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0D704204-618B-4337-38B5-3F5BF6BB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79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GRAZIE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/>
          <a:p>
            <a:pPr rtl="0"/>
            <a:r>
              <a:rPr lang="it-IT">
                <a:solidFill>
                  <a:schemeClr val="tx1"/>
                </a:solidFill>
              </a:rPr>
              <a:t>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solidFill>
                  <a:schemeClr val="tx1"/>
                </a:solidFill>
              </a:rPr>
              <a:pPr rtl="0"/>
              <a:t>13</a:t>
            </a:fld>
            <a:endParaRPr lang="it-IT">
              <a:solidFill>
                <a:schemeClr val="tx1"/>
              </a:solidFill>
            </a:endParaRPr>
          </a:p>
        </p:txBody>
      </p:sp>
      <p:pic>
        <p:nvPicPr>
          <p:cNvPr id="7" name="Immagine 6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596514E6-B033-175F-6BE6-2C6ADB6B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8" name="Immagine 7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37A94260-08CF-7099-0F95-B32FD749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  <a:cs typeface="Helvetica" panose="020B0604020202020204" pitchFamily="34" charset="0"/>
              </a:rPr>
              <a:t>PROBLEMA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352939" y="2217740"/>
            <a:ext cx="4275131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chemeClr val="tx1"/>
                </a:solidFill>
                <a:cs typeface="Helvetica" panose="020B0604020202020204" pitchFamily="34" charset="0"/>
              </a:rPr>
              <a:t>CONTESTO URBANO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0ED8E62C-0F22-A4BA-9311-E9E511D1F7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07502" y="2813796"/>
            <a:ext cx="3809192" cy="149642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</a:rPr>
              <a:t>SITUAZIONI DI EMERGENZA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tx1"/>
                </a:solidFill>
              </a:rPr>
              <a:t>RICHIAMI DI AIUTO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9E713032-4E4F-FB4D-00FE-FCBAC0ADF7A6}"/>
              </a:ext>
            </a:extLst>
          </p:cNvPr>
          <p:cNvSpPr txBox="1">
            <a:spLocks/>
          </p:cNvSpPr>
          <p:nvPr/>
        </p:nvSpPr>
        <p:spPr>
          <a:xfrm>
            <a:off x="1707502" y="4770061"/>
            <a:ext cx="895738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chemeClr val="tx1"/>
                </a:solidFill>
                <a:cs typeface="Helvetica" panose="020B0604020202020204" pitchFamily="34" charset="0"/>
              </a:rPr>
              <a:t> COME ALLERTARE TEMPESTIVAMENTE LE AUTORIT</a:t>
            </a:r>
            <a:r>
              <a:rPr lang="it-IT" sz="2200" b="0" i="0" dirty="0">
                <a:solidFill>
                  <a:schemeClr val="tx1"/>
                </a:solidFill>
                <a:effectLst/>
              </a:rPr>
              <a:t>À</a:t>
            </a:r>
            <a:r>
              <a:rPr lang="it-IT" sz="2200" dirty="0">
                <a:solidFill>
                  <a:schemeClr val="tx1"/>
                </a:solidFill>
                <a:cs typeface="Helvetica" panose="020B0604020202020204" pitchFamily="34" charset="0"/>
              </a:rPr>
              <a:t> DATI QUESTI EVENTI?</a:t>
            </a:r>
          </a:p>
        </p:txBody>
      </p:sp>
      <p:pic>
        <p:nvPicPr>
          <p:cNvPr id="4" name="Immagine 3" descr="Immagine che contiene vestiti, persona, Viso umano, cappotto&#10;&#10;Descrizione generata automaticamente">
            <a:extLst>
              <a:ext uri="{FF2B5EF4-FFF2-40B4-BE49-F238E27FC236}">
                <a16:creationId xmlns:a16="http://schemas.microsoft.com/office/drawing/2014/main" id="{8C866989-2F9A-435C-E564-8307A3DC6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48" y="2087939"/>
            <a:ext cx="3124942" cy="2083295"/>
          </a:xfrm>
          <a:prstGeom prst="rect">
            <a:avLst/>
          </a:prstGeom>
        </p:spPr>
      </p:pic>
      <p:pic>
        <p:nvPicPr>
          <p:cNvPr id="6" name="Immagine 5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04D2EEA1-B3E1-60AD-B08F-76151E60D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9" name="Immagine 8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BB6F8D8F-A6A8-DC3F-DF15-76FC7E911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18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  <a:cs typeface="Helvetica" panose="020B0604020202020204" pitchFamily="34" charset="0"/>
              </a:rPr>
              <a:t>SOLUZIONE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0033" y="2710373"/>
            <a:ext cx="3378820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it-IT" sz="24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1721" y="3070348"/>
            <a:ext cx="5309359" cy="1057308"/>
          </a:xfrm>
        </p:spPr>
        <p:txBody>
          <a:bodyPr rtlCol="0">
            <a:norm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TEAM INNOVAZIONE INSIEL SPA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2685" y="2683261"/>
            <a:ext cx="4031945" cy="365125"/>
          </a:xfrm>
        </p:spPr>
        <p:txBody>
          <a:bodyPr rtlCol="0">
            <a:noAutofit/>
          </a:bodyPr>
          <a:lstStyle/>
          <a:p>
            <a:pPr rtl="0"/>
            <a:r>
              <a:rPr lang="it-IT" sz="2400" dirty="0">
                <a:solidFill>
                  <a:schemeClr val="tx1"/>
                </a:solidFill>
                <a:cs typeface="Helvetica" panose="020B0604020202020204" pitchFamily="34" charset="0"/>
              </a:rPr>
              <a:t>ANALISI AUDIO (ML)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61081" y="3070348"/>
            <a:ext cx="4855154" cy="1057308"/>
          </a:xfrm>
        </p:spPr>
        <p:txBody>
          <a:bodyPr rtlCol="0">
            <a:norm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IL SOTTOSCRITTO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68F40F8-BF35-45E9-B3DD-5436362D746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85156" y="4319431"/>
            <a:ext cx="8819420" cy="365125"/>
          </a:xfrm>
        </p:spPr>
        <p:txBody>
          <a:bodyPr rtlCol="0">
            <a:noAutofit/>
          </a:bodyPr>
          <a:lstStyle/>
          <a:p>
            <a:pPr rtl="0"/>
            <a:r>
              <a:rPr lang="it-IT" sz="2400" dirty="0">
                <a:solidFill>
                  <a:schemeClr val="tx1"/>
                </a:solidFill>
              </a:rPr>
              <a:t>PUNTO IN COMUNE?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7F39C97C-2DDC-4706-B96C-B02FAE53A42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85156" y="4826656"/>
            <a:ext cx="8819017" cy="1057308"/>
          </a:xfrm>
        </p:spPr>
        <p:txBody>
          <a:bodyPr rtlCol="0">
            <a:noAutofit/>
          </a:bodyPr>
          <a:lstStyle/>
          <a:p>
            <a:pPr rtl="0"/>
            <a:r>
              <a:rPr lang="it-IT" sz="2000" dirty="0">
                <a:solidFill>
                  <a:schemeClr val="tx1"/>
                </a:solidFill>
              </a:rPr>
              <a:t>UTILIZZO DI TECNICHE CHE SI BASANO SUL MACHINE LEARNING SU AVVENIMENTI IN TEMPO REALE PROVENIENTI DA VIDEOCAMERE E MICROFONI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>
                <a:solidFill>
                  <a:schemeClr val="tx1"/>
                </a:solidFill>
                <a:cs typeface="Helvetica" panose="020B0604020202020204" pitchFamily="34" charset="0"/>
              </a:rPr>
              <a:t>ANALISI VIDEO (DL)</a:t>
            </a:r>
          </a:p>
        </p:txBody>
      </p:sp>
      <p:pic>
        <p:nvPicPr>
          <p:cNvPr id="11" name="Immagine 10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979706A-4EC4-F64F-E734-C44BB5B3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12" name="Immagine 11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D53A6A06-EC81-BC85-9F26-77E3E93E4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prototipo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5592924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D559F2-1AC2-B43D-7806-A1A71C43CDF7}"/>
              </a:ext>
            </a:extLst>
          </p:cNvPr>
          <p:cNvSpPr txBox="1">
            <a:spLocks/>
          </p:cNvSpPr>
          <p:nvPr/>
        </p:nvSpPr>
        <p:spPr>
          <a:xfrm>
            <a:off x="1790700" y="2715523"/>
            <a:ext cx="10096500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PYTHON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WINDOWS/SOTTOSISTEMA WSL2 LINUX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  <a:latin typeface="+mn-lt"/>
              </a:rPr>
              <a:t>ML ISPIRATO AD ARTICOLI TRA CUI:</a:t>
            </a:r>
          </a:p>
          <a:p>
            <a:pPr marL="457200" lvl="1" indent="0">
              <a:buNone/>
            </a:pPr>
            <a:r>
              <a:rPr lang="it-IT" sz="2600" b="1" i="0" dirty="0">
                <a:solidFill>
                  <a:schemeClr val="tx1"/>
                </a:solidFill>
                <a:effectLst/>
              </a:rPr>
              <a:t>An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initial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machine learning-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based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victim’s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scream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detection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analysis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for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burning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b="1" i="0" dirty="0" err="1">
                <a:solidFill>
                  <a:schemeClr val="tx1"/>
                </a:solidFill>
                <a:effectLst/>
              </a:rPr>
              <a:t>sites</a:t>
            </a:r>
            <a:r>
              <a:rPr lang="it-IT" sz="2600" b="1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Fairuz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Samiha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Saeed, Abdullah Al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Bashit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,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Vishu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</a:t>
            </a:r>
            <a:r>
              <a:rPr lang="it-IT" sz="2600" i="0" dirty="0" err="1">
                <a:solidFill>
                  <a:schemeClr val="tx1"/>
                </a:solidFill>
                <a:effectLst/>
              </a:rPr>
              <a:t>Viswanathan</a:t>
            </a:r>
            <a:r>
              <a:rPr lang="it-IT" sz="2600" i="0" dirty="0">
                <a:solidFill>
                  <a:schemeClr val="tx1"/>
                </a:solidFill>
                <a:effectLst/>
              </a:rPr>
              <a:t> and Damian Valles. Applied Sciences, 11(18), 2021</a:t>
            </a:r>
            <a:endParaRPr lang="it-IT" sz="26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cartone animato, uccello, giocattolo&#10;&#10;Descrizione generata automaticamente">
            <a:extLst>
              <a:ext uri="{FF2B5EF4-FFF2-40B4-BE49-F238E27FC236}">
                <a16:creationId xmlns:a16="http://schemas.microsoft.com/office/drawing/2014/main" id="{1DA147D5-7BF4-E838-4662-B64B8493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767" y="4640261"/>
            <a:ext cx="2204246" cy="2204246"/>
          </a:xfrm>
          <a:prstGeom prst="rect">
            <a:avLst/>
          </a:prstGeom>
        </p:spPr>
      </p:pic>
      <p:pic>
        <p:nvPicPr>
          <p:cNvPr id="8" name="Immagine 7" descr="Immagine che contiene schermata, Rettangolo, quadrato, blu&#10;&#10;Descrizione generata automaticamente">
            <a:extLst>
              <a:ext uri="{FF2B5EF4-FFF2-40B4-BE49-F238E27FC236}">
                <a16:creationId xmlns:a16="http://schemas.microsoft.com/office/drawing/2014/main" id="{6868E01D-CCED-2787-C2DE-5CEC05D03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650" y="5009046"/>
            <a:ext cx="1300699" cy="1500021"/>
          </a:xfrm>
          <a:prstGeom prst="rect">
            <a:avLst/>
          </a:prstGeom>
        </p:spPr>
      </p:pic>
      <p:pic>
        <p:nvPicPr>
          <p:cNvPr id="10" name="Immagine 9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948835B1-6ECC-2023-6565-A6F3385EE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294" y="5009046"/>
            <a:ext cx="1162883" cy="1274256"/>
          </a:xfrm>
          <a:prstGeom prst="rect">
            <a:avLst/>
          </a:prstGeom>
        </p:spPr>
      </p:pic>
      <p:pic>
        <p:nvPicPr>
          <p:cNvPr id="6" name="Immagine 5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49BF5C9E-765B-FA22-A9DF-378CFEE74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9" name="Immagine 8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B3F304EC-8CD5-B538-2FF7-7CE7CF217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60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PROGETTAZIONE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5592924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2200" dirty="0">
                <a:solidFill>
                  <a:schemeClr val="tx1"/>
                </a:solidFill>
                <a:latin typeface="+mn-lt"/>
              </a:rPr>
              <a:t>    </a:t>
            </a:r>
            <a:r>
              <a:rPr lang="it-IT" sz="2400" dirty="0">
                <a:solidFill>
                  <a:schemeClr val="tx1"/>
                </a:solidFill>
                <a:latin typeface="+mn-lt"/>
              </a:rPr>
              <a:t>SUDDIVISA IN 2 FASI: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  <a:latin typeface="+mn-lt"/>
              </a:rPr>
              <a:t>MODELLO MACHINE LEARNING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  <a:latin typeface="+mn-lt"/>
              </a:rPr>
              <a:t>PIPELINE DEL PROTOTIPO</a:t>
            </a:r>
          </a:p>
        </p:txBody>
      </p:sp>
      <p:pic>
        <p:nvPicPr>
          <p:cNvPr id="4" name="Immagine 3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A98BC44D-CC65-F0CD-A966-5903C547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  <p:pic>
        <p:nvPicPr>
          <p:cNvPr id="3" name="Immagine 2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3A30FBB-E9A8-E923-6293-B3B5332F2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6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MODELLO ML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2F9C1C3-1EC4-EF21-E9B3-84D1F2894764}"/>
              </a:ext>
            </a:extLst>
          </p:cNvPr>
          <p:cNvSpPr txBox="1">
            <a:spLocks/>
          </p:cNvSpPr>
          <p:nvPr/>
        </p:nvSpPr>
        <p:spPr>
          <a:xfrm>
            <a:off x="1638300" y="2715523"/>
            <a:ext cx="5592924" cy="1837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D559F2-1AC2-B43D-7806-A1A71C43CDF7}"/>
              </a:ext>
            </a:extLst>
          </p:cNvPr>
          <p:cNvSpPr txBox="1">
            <a:spLocks/>
          </p:cNvSpPr>
          <p:nvPr/>
        </p:nvSpPr>
        <p:spPr>
          <a:xfrm>
            <a:off x="1790699" y="2217740"/>
            <a:ext cx="8143009" cy="2487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ALGORITMO: SUPPORT VECTOR MACHINES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TRAINING DATA: AUDIO FREE COPYRIGHT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FEATURES: COEFFICIENTI MEL + COEFFICIENTI TEMPORALI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+mn-lt"/>
              </a:rPr>
              <a:t>LABEL: SCREAM (1), NOT SCREAM (0)</a:t>
            </a:r>
          </a:p>
        </p:txBody>
      </p:sp>
      <p:pic>
        <p:nvPicPr>
          <p:cNvPr id="5" name="Immagine 4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ABC0A337-628A-ADFA-445B-CE7DA399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4" y="4703416"/>
            <a:ext cx="3005626" cy="124414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52EFB02-01BA-6325-B068-03206439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78063" y="4090019"/>
            <a:ext cx="2806366" cy="2273644"/>
          </a:xfrm>
          <a:prstGeom prst="rect">
            <a:avLst/>
          </a:prstGeom>
        </p:spPr>
      </p:pic>
      <p:pic>
        <p:nvPicPr>
          <p:cNvPr id="12" name="Immagine 11" descr="Immagine che contiene Policromia, schermata&#10;&#10;Descrizione generata automaticamente">
            <a:extLst>
              <a:ext uri="{FF2B5EF4-FFF2-40B4-BE49-F238E27FC236}">
                <a16:creationId xmlns:a16="http://schemas.microsoft.com/office/drawing/2014/main" id="{4C2B52D8-3D81-9FCB-858E-614913A31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882" y="4553339"/>
            <a:ext cx="2842236" cy="1477963"/>
          </a:xfrm>
          <a:prstGeom prst="rect">
            <a:avLst/>
          </a:prstGeom>
        </p:spPr>
      </p:pic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F2CA0F71-2385-AB5C-1C49-9A1325D322FC}"/>
              </a:ext>
            </a:extLst>
          </p:cNvPr>
          <p:cNvSpPr/>
          <p:nvPr/>
        </p:nvSpPr>
        <p:spPr>
          <a:xfrm>
            <a:off x="3786216" y="5197217"/>
            <a:ext cx="631689" cy="1713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1E14F408-CE34-104A-811C-EBB9AB1CC352}"/>
              </a:ext>
            </a:extLst>
          </p:cNvPr>
          <p:cNvSpPr/>
          <p:nvPr/>
        </p:nvSpPr>
        <p:spPr>
          <a:xfrm>
            <a:off x="7723041" y="5206668"/>
            <a:ext cx="631689" cy="1713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CA6D423-E58C-7AEE-180D-E7D3E0AFC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17" name="Immagine 16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40F5A83F-DDC7-795E-22AE-817451D16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1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chemeClr val="tx1"/>
                </a:solidFill>
              </a:rPr>
              <a:t>PIPELINE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REGISTRAZIONE AUDIO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MANIPOLAZIONE AUDIO E ESTRAZIONE FEAUTURES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ANALISI PREDITTIVA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SEGNALAZIONE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SUDDIVISA IN 2 THREAD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47F01B47-C79B-A192-9C4D-7E43C1F2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D173213B-99E9-3E4E-55EF-CB8CA1E8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27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1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INIZIALIZZAZIONE DEL PROGRAMMA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SCELTA DURATA DEL RUNTIME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INIZIO REGISTRAZIONE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OGNI 2 SECONDI VIENE SALVATO UN FRAMMENTO DELLA REGISTRAZIONE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5C69B97-F8E5-DC39-7A0C-2FB28F86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0609A575-A102-5886-0EDE-FF354D6F7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>
                <a:solidFill>
                  <a:schemeClr val="tx1"/>
                </a:solidFill>
              </a:rPr>
              <a:t>Thread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65885" y="2255638"/>
            <a:ext cx="9406915" cy="4201145"/>
          </a:xfrm>
        </p:spPr>
        <p:txBody>
          <a:bodyPr rtlCol="0"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DOPO SALVATAGGIO PRIMO FILE AUDIO, INIZIO ESECUZIONE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APPLICAZIONE CATENA FILTRI SU AUDIO E SALVATAGGIO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ESTRAZIONE FEATURES IN FILE CSV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ESECUZIONE MODELLO A PARTIRE DALLE FEATURES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SE RILEVAZIONE = 1 ALLORA MESSAGGIO + TIMESTAMP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it-IT" sz="2200" dirty="0">
                <a:solidFill>
                  <a:schemeClr val="tx1"/>
                </a:solidFill>
              </a:rPr>
              <a:t>SI RICOMINCIA IL PROCESSO PER IL FILE SEGUENTE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</p:txBody>
      </p:sp>
      <p:pic>
        <p:nvPicPr>
          <p:cNvPr id="5" name="Immagine 4" descr="Immagine che contiene simbolo, Carattere, Elementi grafici, bianco&#10;&#10;Descrizione generata automaticamente">
            <a:extLst>
              <a:ext uri="{FF2B5EF4-FFF2-40B4-BE49-F238E27FC236}">
                <a16:creationId xmlns:a16="http://schemas.microsoft.com/office/drawing/2014/main" id="{C8A342DA-D8B0-1BF8-5A21-99A70551A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94" y="214316"/>
            <a:ext cx="1457624" cy="677861"/>
          </a:xfrm>
          <a:prstGeom prst="rect">
            <a:avLst/>
          </a:prstGeom>
        </p:spPr>
      </p:pic>
      <p:pic>
        <p:nvPicPr>
          <p:cNvPr id="6" name="Immagine 5" descr="Immagine che contiene testo, Carattere, logo, Marchio&#10;&#10;Descrizione generata automaticamente">
            <a:extLst>
              <a:ext uri="{FF2B5EF4-FFF2-40B4-BE49-F238E27FC236}">
                <a16:creationId xmlns:a16="http://schemas.microsoft.com/office/drawing/2014/main" id="{0D704204-618B-4337-38B5-3F5BF6BBB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4315"/>
            <a:ext cx="1915391" cy="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13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nolinea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7_TF56180624_Win32" id="{D3997735-0022-4ADB-B481-82DB79589012}" vid="{D160C44F-0E59-43D7-A4EF-160DF92B4A1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vendita semplice e minimalista</Template>
  <TotalTime>1326</TotalTime>
  <Words>279</Words>
  <Application>Microsoft Office PowerPoint</Application>
  <PresentationFormat>Widescreen</PresentationFormat>
  <Paragraphs>72</Paragraphs>
  <Slides>13</Slides>
  <Notes>13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</vt:lpstr>
      <vt:lpstr>Tenorite</vt:lpstr>
      <vt:lpstr>Monolinea</vt:lpstr>
      <vt:lpstr>ANALISI AUDIO ORIENTATA ALLA RILEVAZIONE DI SITUAZIONI DI PERICOLO: REALIZZAZIONE DI UN PROTOTIPO</vt:lpstr>
      <vt:lpstr>PROBLEMA</vt:lpstr>
      <vt:lpstr>SOLUZIONE</vt:lpstr>
      <vt:lpstr>prototipo</vt:lpstr>
      <vt:lpstr>PROGETTAZIONE</vt:lpstr>
      <vt:lpstr>MODELLO ML</vt:lpstr>
      <vt:lpstr>PIPELINE </vt:lpstr>
      <vt:lpstr>Thread 1 </vt:lpstr>
      <vt:lpstr>Thread 2</vt:lpstr>
      <vt:lpstr>DEMO</vt:lpstr>
      <vt:lpstr>Alcuni risultati </vt:lpstr>
      <vt:lpstr>CONCLUSIONI</vt:lpstr>
      <vt:lpstr>GRAZIE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</dc:title>
  <dc:creator>pradaroulmoji@outlook.it</dc:creator>
  <cp:lastModifiedBy>PRADEEP AROULMOJI</cp:lastModifiedBy>
  <cp:revision>33</cp:revision>
  <dcterms:created xsi:type="dcterms:W3CDTF">2024-01-24T20:12:32Z</dcterms:created>
  <dcterms:modified xsi:type="dcterms:W3CDTF">2024-02-29T12:38:49Z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